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94" d="100"/>
          <a:sy n="94" d="100"/>
        </p:scale>
        <p:origin x="-474"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02C57C2-754F-4D15-9F5B-956FF0A18C74}" type="datetimeFigureOut">
              <a:rPr lang="es-CO" smtClean="0"/>
              <a:pPr/>
              <a:t>11/08/2010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CEA3B4-F731-45ED-B334-C33008864B4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02C57C2-754F-4D15-9F5B-956FF0A18C74}" type="datetimeFigureOut">
              <a:rPr lang="es-CO" smtClean="0"/>
              <a:pPr/>
              <a:t>11/08/2010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CEA3B4-F731-45ED-B334-C33008864B4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02C57C2-754F-4D15-9F5B-956FF0A18C74}" type="datetimeFigureOut">
              <a:rPr lang="es-CO" smtClean="0"/>
              <a:pPr/>
              <a:t>11/08/2010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CEA3B4-F731-45ED-B334-C33008864B4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02C57C2-754F-4D15-9F5B-956FF0A18C74}" type="datetimeFigureOut">
              <a:rPr lang="es-CO" smtClean="0"/>
              <a:pPr/>
              <a:t>11/08/2010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CEA3B4-F731-45ED-B334-C33008864B4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02C57C2-754F-4D15-9F5B-956FF0A18C74}" type="datetimeFigureOut">
              <a:rPr lang="es-CO" smtClean="0"/>
              <a:pPr/>
              <a:t>11/08/2010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CEA3B4-F731-45ED-B334-C33008864B4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02C57C2-754F-4D15-9F5B-956FF0A18C74}" type="datetimeFigureOut">
              <a:rPr lang="es-CO" smtClean="0"/>
              <a:pPr/>
              <a:t>11/08/2010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0CEA3B4-F731-45ED-B334-C33008864B4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02C57C2-754F-4D15-9F5B-956FF0A18C74}" type="datetimeFigureOut">
              <a:rPr lang="es-CO" smtClean="0"/>
              <a:pPr/>
              <a:t>11/08/2010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0CEA3B4-F731-45ED-B334-C33008864B4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02C57C2-754F-4D15-9F5B-956FF0A18C74}" type="datetimeFigureOut">
              <a:rPr lang="es-CO" smtClean="0"/>
              <a:pPr/>
              <a:t>11/08/2010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0CEA3B4-F731-45ED-B334-C33008864B4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02C57C2-754F-4D15-9F5B-956FF0A18C74}" type="datetimeFigureOut">
              <a:rPr lang="es-CO" smtClean="0"/>
              <a:pPr/>
              <a:t>11/08/2010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0CEA3B4-F731-45ED-B334-C33008864B4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02C57C2-754F-4D15-9F5B-956FF0A18C74}" type="datetimeFigureOut">
              <a:rPr lang="es-CO" smtClean="0"/>
              <a:pPr/>
              <a:t>11/08/2010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0CEA3B4-F731-45ED-B334-C33008864B4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02C57C2-754F-4D15-9F5B-956FF0A18C74}" type="datetimeFigureOut">
              <a:rPr lang="es-CO" smtClean="0"/>
              <a:pPr/>
              <a:t>11/08/2010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0CEA3B4-F731-45ED-B334-C33008864B4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02C57C2-754F-4D15-9F5B-956FF0A18C74}" type="datetimeFigureOut">
              <a:rPr lang="es-CO" smtClean="0"/>
              <a:pPr/>
              <a:t>11/08/2010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0CEA3B4-F731-45ED-B334-C33008864B4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images.google.com/imgres?imgurl=http://www.precisiongears.com/images/spur_gear.jpg&amp;imgrefurl=http://www.precisiongears.com/spur_gears.php&amp;usg=__-HnauFQHoyd2ZHSIANlbEwaoFB0=&amp;h=347&amp;w=318&amp;sz=56&amp;hl=en&amp;start=2&amp;tbnid=jMu21Vhy4eKCjM:&amp;tbnh=120&amp;tbnw=110&amp;prev=/images?q=GEARS&amp;gbv=2&amp;hl=en&amp;sa=G" TargetMode="External"/><Relationship Id="rId2" Type="http://schemas.openxmlformats.org/officeDocument/2006/relationships/image" Target="../media/image1.gif"/><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8" name="Picture 4" descr="http://www.monarchbearing.com/images/planetary-gears.gif"/>
          <p:cNvPicPr>
            <a:picLocks noChangeAspect="1" noChangeArrowheads="1"/>
          </p:cNvPicPr>
          <p:nvPr/>
        </p:nvPicPr>
        <p:blipFill>
          <a:blip r:embed="rId2">
            <a:duotone>
              <a:schemeClr val="bg2">
                <a:shade val="45000"/>
                <a:satMod val="135000"/>
              </a:schemeClr>
              <a:prstClr val="white"/>
            </a:duotone>
            <a:lum contrast="11000"/>
          </a:blip>
          <a:srcRect/>
          <a:stretch>
            <a:fillRect/>
          </a:stretch>
        </p:blipFill>
        <p:spPr bwMode="auto">
          <a:xfrm>
            <a:off x="0" y="201323"/>
            <a:ext cx="9144000" cy="6656678"/>
          </a:xfrm>
          <a:prstGeom prst="rect">
            <a:avLst/>
          </a:prstGeom>
          <a:noFill/>
        </p:spPr>
      </p:pic>
      <p:sp>
        <p:nvSpPr>
          <p:cNvPr id="2" name="Title 1"/>
          <p:cNvSpPr>
            <a:spLocks noGrp="1"/>
          </p:cNvSpPr>
          <p:nvPr>
            <p:ph type="ctrTitle"/>
          </p:nvPr>
        </p:nvSpPr>
        <p:spPr/>
        <p:txBody>
          <a:bodyPr>
            <a:noAutofit/>
          </a:bodyPr>
          <a:lstStyle/>
          <a:p>
            <a:r>
              <a:rPr lang="en-US" sz="8000" b="1" dirty="0" smtClean="0"/>
              <a:t>MECHANICAL ENGINEERING</a:t>
            </a:r>
            <a:endParaRPr lang="en-US" sz="8000" b="1" dirty="0"/>
          </a:p>
        </p:txBody>
      </p:sp>
      <p:pic>
        <p:nvPicPr>
          <p:cNvPr id="11266" name="Picture 2" descr="http://t2.gstatic.com/images?q=tbn:jMu21Vhy4eKCjM:http://www.precisiongears.com/images/spur_gear.jpg">
            <a:hlinkClick r:id="rId3"/>
          </p:cNvPr>
          <p:cNvPicPr>
            <a:picLocks noChangeAspect="1" noChangeArrowheads="1"/>
          </p:cNvPicPr>
          <p:nvPr/>
        </p:nvPicPr>
        <p:blipFill>
          <a:blip r:embed="rId4"/>
          <a:srcRect/>
          <a:stretch>
            <a:fillRect/>
          </a:stretch>
        </p:blipFill>
        <p:spPr bwMode="auto">
          <a:xfrm>
            <a:off x="3500430" y="4071942"/>
            <a:ext cx="2143140" cy="2337973"/>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2"/>
          <p:cNvPicPr>
            <a:picLocks noChangeAspect="1" noChangeArrowheads="1"/>
          </p:cNvPicPr>
          <p:nvPr/>
        </p:nvPicPr>
        <p:blipFill>
          <a:blip r:embed="rId2"/>
          <a:srcRect/>
          <a:stretch>
            <a:fillRect/>
          </a:stretch>
        </p:blipFill>
        <p:spPr bwMode="auto">
          <a:xfrm>
            <a:off x="728663" y="714356"/>
            <a:ext cx="7686675" cy="5181619"/>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CARRER OVERVIEW</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The term mechanical engineering refers not only to specific profession, but also to a spectrum of occupations and challenges that lie </a:t>
            </a:r>
            <a:r>
              <a:rPr lang="en-US" dirty="0" err="1" smtClean="0"/>
              <a:t>withing</a:t>
            </a:r>
            <a:r>
              <a:rPr lang="en-US" dirty="0" smtClean="0"/>
              <a:t> the broad field of engineering. Mechanical engineering comprises a </a:t>
            </a:r>
            <a:r>
              <a:rPr lang="en-US" dirty="0" smtClean="0"/>
              <a:t>wide </a:t>
            </a:r>
            <a:r>
              <a:rPr lang="en-US" dirty="0" smtClean="0"/>
              <a:t>range of activities, including research, development, design, testing, manufacturing and production, operations and </a:t>
            </a:r>
            <a:r>
              <a:rPr lang="en-US" dirty="0" err="1" smtClean="0"/>
              <a:t>maintance</a:t>
            </a:r>
            <a:r>
              <a:rPr lang="en-US" dirty="0" smtClean="0"/>
              <a:t>, and marketing and sales. The many areas </a:t>
            </a:r>
            <a:r>
              <a:rPr lang="en-US" dirty="0" err="1" smtClean="0"/>
              <a:t>withing</a:t>
            </a:r>
            <a:r>
              <a:rPr lang="en-US" dirty="0" smtClean="0"/>
              <a:t> the scope of mechanical engineering and automation, and the control of engineering systems, subsystems and their components.</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TWO OPTIONS</a:t>
            </a:r>
            <a:endParaRPr lang="en-US" dirty="0"/>
          </a:p>
        </p:txBody>
      </p:sp>
      <p:sp>
        <p:nvSpPr>
          <p:cNvPr id="3" name="Content Placeholder 2"/>
          <p:cNvSpPr>
            <a:spLocks noGrp="1"/>
          </p:cNvSpPr>
          <p:nvPr>
            <p:ph idx="1"/>
          </p:nvPr>
        </p:nvSpPr>
        <p:spPr/>
        <p:txBody>
          <a:bodyPr/>
          <a:lstStyle/>
          <a:p>
            <a:r>
              <a:rPr lang="en-US" dirty="0" smtClean="0"/>
              <a:t>MECHANICAL ENGINEERING</a:t>
            </a:r>
          </a:p>
          <a:p>
            <a:r>
              <a:rPr lang="en-US" dirty="0" smtClean="0"/>
              <a:t>MECHANICAL ENGINEERING TECHNOLOGY.</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2" descr="http://www.engineer.tamuk.edu/departments/meen/mech1.jpg"/>
          <p:cNvPicPr>
            <a:picLocks noChangeAspect="1" noChangeArrowheads="1"/>
          </p:cNvPicPr>
          <p:nvPr/>
        </p:nvPicPr>
        <p:blipFill>
          <a:blip r:embed="rId2"/>
          <a:srcRect/>
          <a:stretch>
            <a:fillRect/>
          </a:stretch>
        </p:blipFill>
        <p:spPr bwMode="auto">
          <a:xfrm>
            <a:off x="5572132" y="2285992"/>
            <a:ext cx="3571868" cy="3214681"/>
          </a:xfrm>
          <a:prstGeom prst="rect">
            <a:avLst/>
          </a:prstGeom>
          <a:noFill/>
        </p:spPr>
      </p:pic>
      <p:sp>
        <p:nvSpPr>
          <p:cNvPr id="2" name="Title 1"/>
          <p:cNvSpPr>
            <a:spLocks noGrp="1"/>
          </p:cNvSpPr>
          <p:nvPr>
            <p:ph type="title"/>
          </p:nvPr>
        </p:nvSpPr>
        <p:spPr/>
        <p:txBody>
          <a:bodyPr/>
          <a:lstStyle/>
          <a:p>
            <a:r>
              <a:rPr lang="en-US" dirty="0" smtClean="0"/>
              <a:t>ROLES</a:t>
            </a:r>
            <a:endParaRPr lang="en-US" dirty="0"/>
          </a:p>
        </p:txBody>
      </p:sp>
      <p:sp>
        <p:nvSpPr>
          <p:cNvPr id="3" name="Content Placeholder 2"/>
          <p:cNvSpPr>
            <a:spLocks noGrp="1"/>
          </p:cNvSpPr>
          <p:nvPr>
            <p:ph idx="1"/>
          </p:nvPr>
        </p:nvSpPr>
        <p:spPr>
          <a:xfrm>
            <a:off x="457200" y="1600200"/>
            <a:ext cx="5186370" cy="4525963"/>
          </a:xfrm>
        </p:spPr>
        <p:txBody>
          <a:bodyPr>
            <a:normAutofit fontScale="25000" lnSpcReduction="20000"/>
          </a:bodyPr>
          <a:lstStyle/>
          <a:p>
            <a:pPr>
              <a:buNone/>
            </a:pPr>
            <a:r>
              <a:rPr lang="en-US" sz="6800" dirty="0"/>
              <a:t>Mechanical engineering is a diverse subject that derives its breadth from the need to design and manufacture everything from small individual parts and devices (e.g., </a:t>
            </a:r>
            <a:r>
              <a:rPr lang="en-US" sz="6800" dirty="0" err="1"/>
              <a:t>microscale</a:t>
            </a:r>
            <a:r>
              <a:rPr lang="en-US" sz="6800" dirty="0"/>
              <a:t> sensors and inkjet printer nozzles) to large systems (e.g., spacecraft and machine tools). The role of a mechanical engineer is to take a product from an idea to the marketplace. In order to accomplish this, a broad range of skills are needed. The mechanical engineer needs to acquire particular skills and knowledge. He/she needs to understand the forces and the thermal environment that a product, its parts, or its subsystems will encounter; to design them for functionality, aesthetics, and the ability to withstand the forces and the thermal environment they will be subjected to; and to determine the best way to manufacture them and ensure they will operate without failure. Perhaps the one skill that is the mechanical engineer’s exclusive domain is the ability to analyze and design objects and systems with motion.</a:t>
            </a:r>
            <a:r>
              <a:rPr lang="en-US" dirty="0"/>
              <a:t/>
            </a:r>
            <a:br>
              <a:rPr lang="en-US" dirty="0"/>
            </a:b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MAKE LIFE EASIER</a:t>
            </a:r>
            <a:endParaRPr lang="en-US" dirty="0"/>
          </a:p>
        </p:txBody>
      </p:sp>
      <p:sp>
        <p:nvSpPr>
          <p:cNvPr id="3" name="Content Placeholder 2"/>
          <p:cNvSpPr>
            <a:spLocks noGrp="1"/>
          </p:cNvSpPr>
          <p:nvPr>
            <p:ph idx="1"/>
          </p:nvPr>
        </p:nvSpPr>
        <p:spPr/>
        <p:txBody>
          <a:bodyPr>
            <a:normAutofit fontScale="70000" lnSpcReduction="20000"/>
          </a:bodyPr>
          <a:lstStyle/>
          <a:p>
            <a:r>
              <a:rPr lang="en-US" dirty="0"/>
              <a:t>To put it simply, mechanical engineering deals with anything that moves, including the human body, a very complex machine. Mechanical engineers learn about materials, solid and fluid mechanics, thermodynamics, heat transfer, control, instrumentation, design, and manufacturing to understand mechanical systems. Specialized mechanical engineering subjects include biomechanics, cartilage-tissue engineering, energy conversion, laser-assisted materials processing, combustion, MEMS, </a:t>
            </a:r>
            <a:r>
              <a:rPr lang="en-US" dirty="0" err="1"/>
              <a:t>microfluidic</a:t>
            </a:r>
            <a:r>
              <a:rPr lang="en-US" dirty="0"/>
              <a:t> devices, fracture mechanics, </a:t>
            </a:r>
            <a:r>
              <a:rPr lang="en-US" dirty="0" err="1"/>
              <a:t>nanomechanics</a:t>
            </a:r>
            <a:r>
              <a:rPr lang="en-US" dirty="0"/>
              <a:t>, mechanisms, </a:t>
            </a:r>
            <a:r>
              <a:rPr lang="en-US" dirty="0" err="1"/>
              <a:t>micropower</a:t>
            </a:r>
            <a:r>
              <a:rPr lang="en-US" dirty="0"/>
              <a:t> generation, </a:t>
            </a:r>
            <a:r>
              <a:rPr lang="en-US" dirty="0" err="1"/>
              <a:t>tribology</a:t>
            </a:r>
            <a:r>
              <a:rPr lang="en-US" dirty="0"/>
              <a:t> (friction and wear), and vibrations. The American Society of Mechanical Engineers (ASME) currently lists 36 technical divisions, from advanced energy systems and aerospace engineering to solid-waste engineering and textile engineering.</a:t>
            </a:r>
            <a:br>
              <a:rPr lang="en-US" dirty="0"/>
            </a:b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STUDY PLAN</a:t>
            </a:r>
            <a:endParaRPr lang="en-US" dirty="0"/>
          </a:p>
        </p:txBody>
      </p:sp>
      <p:pic>
        <p:nvPicPr>
          <p:cNvPr id="17410" name="Picture 2"/>
          <p:cNvPicPr>
            <a:picLocks noChangeAspect="1" noChangeArrowheads="1"/>
          </p:cNvPicPr>
          <p:nvPr/>
        </p:nvPicPr>
        <p:blipFill>
          <a:blip r:embed="rId2"/>
          <a:srcRect/>
          <a:stretch>
            <a:fillRect/>
          </a:stretch>
        </p:blipFill>
        <p:spPr bwMode="auto">
          <a:xfrm>
            <a:off x="428596" y="1071546"/>
            <a:ext cx="8343900" cy="511492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2"/>
          <p:cNvPicPr>
            <a:picLocks noChangeAspect="1" noChangeArrowheads="1"/>
          </p:cNvPicPr>
          <p:nvPr/>
        </p:nvPicPr>
        <p:blipFill>
          <a:blip r:embed="rId2"/>
          <a:srcRect/>
          <a:stretch>
            <a:fillRect/>
          </a:stretch>
        </p:blipFill>
        <p:spPr bwMode="auto">
          <a:xfrm>
            <a:off x="500034" y="785794"/>
            <a:ext cx="8215369" cy="5286411"/>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2"/>
          <p:cNvPicPr>
            <a:picLocks noChangeAspect="1" noChangeArrowheads="1"/>
          </p:cNvPicPr>
          <p:nvPr/>
        </p:nvPicPr>
        <p:blipFill>
          <a:blip r:embed="rId2"/>
          <a:srcRect/>
          <a:stretch>
            <a:fillRect/>
          </a:stretch>
        </p:blipFill>
        <p:spPr bwMode="auto">
          <a:xfrm>
            <a:off x="642938" y="642918"/>
            <a:ext cx="7858125" cy="5643602"/>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2" name="Picture 2"/>
          <p:cNvPicPr>
            <a:picLocks noChangeAspect="1" noChangeArrowheads="1"/>
          </p:cNvPicPr>
          <p:nvPr/>
        </p:nvPicPr>
        <p:blipFill>
          <a:blip r:embed="rId2"/>
          <a:srcRect/>
          <a:stretch>
            <a:fillRect/>
          </a:stretch>
        </p:blipFill>
        <p:spPr bwMode="auto">
          <a:xfrm>
            <a:off x="723900" y="714356"/>
            <a:ext cx="7696200" cy="535785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612</TotalTime>
  <Words>403</Words>
  <Application>Microsoft Office PowerPoint</Application>
  <PresentationFormat>On-screen Show (4:3)</PresentationFormat>
  <Paragraphs>11</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MECHANICAL ENGINEERING</vt:lpstr>
      <vt:lpstr>CARRER OVERVIEW</vt:lpstr>
      <vt:lpstr>TWO OPTIONS</vt:lpstr>
      <vt:lpstr>ROLES</vt:lpstr>
      <vt:lpstr>MAKE LIFE EASIER</vt:lpstr>
      <vt:lpstr>STUDY PLAN</vt:lpstr>
      <vt:lpstr>Slide 7</vt:lpstr>
      <vt:lpstr>Slide 8</vt:lpstr>
      <vt:lpstr>Slide 9</vt:lpstr>
      <vt:lpstr>Slide 10</vt:lpstr>
    </vt:vector>
  </TitlesOfParts>
  <Company>THE COLUMBUS SCHOOL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MECHANICAL ENGINEERING</dc:title>
  <dc:creator>azuniga</dc:creator>
  <cp:lastModifiedBy>Andres Julian Zuniga</cp:lastModifiedBy>
  <cp:revision>53</cp:revision>
  <dcterms:created xsi:type="dcterms:W3CDTF">2009-09-01T18:07:52Z</dcterms:created>
  <dcterms:modified xsi:type="dcterms:W3CDTF">2010-08-11T21:23:49Z</dcterms:modified>
</cp:coreProperties>
</file>